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67" r:id="rId9"/>
    <p:sldId id="268" r:id="rId10"/>
    <p:sldId id="269" r:id="rId11"/>
    <p:sldId id="278" r:id="rId12"/>
    <p:sldId id="270" r:id="rId13"/>
    <p:sldId id="274" r:id="rId14"/>
    <p:sldId id="266" r:id="rId15"/>
    <p:sldId id="271" r:id="rId16"/>
    <p:sldId id="264" r:id="rId17"/>
    <p:sldId id="272" r:id="rId18"/>
    <p:sldId id="273" r:id="rId19"/>
    <p:sldId id="279" r:id="rId20"/>
    <p:sldId id="275" r:id="rId21"/>
    <p:sldId id="276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A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26699-5575-40ED-A383-98C5DE7E8C38}" type="datetimeFigureOut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C6E91-4D72-471F-94E0-C7CC5D5FB0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74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A269EEEE-573C-44E3-8420-C7C51E32B5AE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26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1956-35B7-4DA5-9BB5-0A7C565C4A74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52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0384-8EC9-4EB6-9E02-73C72EC49CBA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55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650B-1F2E-4C50-ACD4-5B148C281CA7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37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66D9-5EE1-4217-A4F0-50FE3FC3C1F3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92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8CE8-F307-4ADC-B531-A479265D6353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1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119D-AA59-4890-8666-B904EC9FA6D9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26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9C0D-E5DD-40D9-9BD6-55178980C508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07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8C81889-E8BE-4852-A530-D5065BC35215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28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16D2-F320-4369-B886-DB0DE06AE10C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6178DBD-B622-4C9F-9399-918F67A59B78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42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E-4B02-4BC3-841E-FC742236DD90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5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2BE5-64F4-4226-B846-24A612D5B94F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93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188A-6BA2-456D-B8D0-650833CC6F1B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1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9C7A-3B87-4842-8773-717B13BF0F15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69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856A-712C-44BB-AC15-81BF86A6F217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00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54C-1AB5-436E-A8B4-B1C4EAB4DBB3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69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E9C9-7952-4C57-89AF-E8C9D5CD2F71}" type="datetime1">
              <a:rPr lang="zh-TW" altLang="en-US" smtClean="0"/>
              <a:t>2018/10/23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48E1-36A0-4742-91F4-7EB09F82A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490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0241" y="1596044"/>
            <a:ext cx="8026930" cy="2003366"/>
          </a:xfrm>
        </p:spPr>
        <p:txBody>
          <a:bodyPr/>
          <a:lstStyle/>
          <a:p>
            <a:pPr algn="l"/>
            <a:r>
              <a:rPr lang="en-US" altLang="zh-TW" sz="5800" dirty="0" smtClean="0">
                <a:solidFill>
                  <a:srgbClr val="1AA3A6"/>
                </a:solidFill>
              </a:rPr>
              <a:t>On </a:t>
            </a:r>
            <a:r>
              <a:rPr lang="en-US" altLang="zh-TW" sz="5800" dirty="0">
                <a:solidFill>
                  <a:srgbClr val="1AA3A6"/>
                </a:solidFill>
              </a:rPr>
              <a:t>the Generative Discovery of Structured Medical Knowledge</a:t>
            </a:r>
            <a:endParaRPr lang="zh-TW" altLang="en-US" sz="5800" dirty="0">
              <a:solidFill>
                <a:srgbClr val="1AA3A6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10241" y="3990109"/>
            <a:ext cx="6108101" cy="1795549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Advisor: </a:t>
            </a:r>
            <a:r>
              <a:rPr lang="en-US" altLang="zh-TW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Jia</a:t>
            </a:r>
            <a:r>
              <a:rPr lang="en-US" altLang="zh-TW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-Ling, </a:t>
            </a:r>
            <a:r>
              <a:rPr lang="en-US" altLang="zh-TW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Koh</a:t>
            </a:r>
            <a:endParaRPr lang="en-US" altLang="zh-TW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zh-TW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Speaker: Ming-</a:t>
            </a:r>
            <a:r>
              <a:rPr lang="en-US" altLang="zh-TW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Chieh</a:t>
            </a:r>
            <a:r>
              <a:rPr lang="en-US" altLang="zh-TW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Chiang</a:t>
            </a:r>
          </a:p>
          <a:p>
            <a:pPr algn="l"/>
            <a:r>
              <a:rPr lang="en-US" altLang="zh-TW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Source: KDD 2018</a:t>
            </a:r>
          </a:p>
          <a:p>
            <a:pPr algn="l"/>
            <a:r>
              <a:rPr lang="en-US" altLang="zh-TW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Date: 2018/10/23</a:t>
            </a:r>
          </a:p>
          <a:p>
            <a:pPr algn="l"/>
            <a:endParaRPr lang="zh-TW" alt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97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Loss function 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10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6887389" cy="3599316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VAE</a:t>
            </a:r>
          </a:p>
          <a:p>
            <a:endParaRPr lang="en-US" altLang="zh-TW" sz="3200" dirty="0">
              <a:solidFill>
                <a:schemeClr val="bg1"/>
              </a:solidFill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</a:rPr>
              <a:t>CVAE</a:t>
            </a:r>
          </a:p>
          <a:p>
            <a:endParaRPr lang="en-US" altLang="zh-TW" sz="3200" dirty="0">
              <a:solidFill>
                <a:schemeClr val="bg1"/>
              </a:solidFill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</a:rPr>
              <a:t>CRVAE</a:t>
            </a:r>
          </a:p>
          <a:p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35" y="4781922"/>
            <a:ext cx="7303907" cy="132524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35" y="2393013"/>
            <a:ext cx="8833139" cy="55800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35" y="3575830"/>
            <a:ext cx="8848177" cy="4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Generator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11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6887389" cy="359931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650" t="5444" r="1241" b="-610"/>
          <a:stretch/>
        </p:blipFill>
        <p:spPr>
          <a:xfrm>
            <a:off x="83126" y="2410691"/>
            <a:ext cx="8803179" cy="30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Outline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12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6887389" cy="359931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altLang="zh-TW" sz="3200" dirty="0">
                <a:solidFill>
                  <a:prstClr val="white">
                    <a:lumMod val="75000"/>
                  </a:prstClr>
                </a:solidFill>
              </a:rPr>
              <a:t>Introduction</a:t>
            </a:r>
          </a:p>
          <a:p>
            <a:pPr lvl="0">
              <a:lnSpc>
                <a:spcPct val="150000"/>
              </a:lnSpc>
            </a:pPr>
            <a:r>
              <a:rPr lang="en-US" altLang="zh-TW" sz="3200" dirty="0">
                <a:solidFill>
                  <a:schemeClr val="tx1">
                    <a:lumMod val="75000"/>
                  </a:schemeClr>
                </a:solidFill>
              </a:rPr>
              <a:t>Method</a:t>
            </a:r>
            <a:r>
              <a:rPr lang="en-US" altLang="zh-TW" sz="3200" dirty="0">
                <a:solidFill>
                  <a:prstClr val="white">
                    <a:lumMod val="75000"/>
                  </a:prstClr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zh-TW" sz="3200" dirty="0">
                <a:solidFill>
                  <a:schemeClr val="bg1"/>
                </a:solidFill>
              </a:rPr>
              <a:t>Experiment</a:t>
            </a:r>
          </a:p>
          <a:p>
            <a:pPr lvl="0">
              <a:lnSpc>
                <a:spcPct val="150000"/>
              </a:lnSpc>
            </a:pPr>
            <a:r>
              <a:rPr lang="en-US" altLang="zh-TW" sz="3200" dirty="0">
                <a:solidFill>
                  <a:prstClr val="white">
                    <a:lumMod val="75000"/>
                  </a:prstClr>
                </a:solidFill>
              </a:rPr>
              <a:t>Conclusion</a:t>
            </a:r>
            <a:endParaRPr lang="zh-TW" altLang="en-US" sz="3200" dirty="0">
              <a:solidFill>
                <a:prstClr val="white">
                  <a:lumMod val="75000"/>
                </a:prst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73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Dataset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13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7149321" cy="3599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46018 real-world relational medical entity pairs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6 types of medical relationships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Training: 0.7 / Validation: 0.3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Evaluation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14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40784" y="2181632"/>
            <a:ext cx="6887389" cy="3599316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</a:p>
          <a:p>
            <a:endParaRPr lang="en-US" altLang="zh-TW" sz="3200" dirty="0" smtClean="0">
              <a:solidFill>
                <a:schemeClr val="bg1"/>
              </a:solidFill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</a:rPr>
              <a:t> 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  <a:endParaRPr lang="en-US" altLang="zh-TW" sz="3200" dirty="0">
              <a:solidFill>
                <a:schemeClr val="bg1"/>
              </a:solidFill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</a:p>
          <a:p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88" y="1868920"/>
            <a:ext cx="6230493" cy="9739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51" y="4317793"/>
            <a:ext cx="7499986" cy="799998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903779" y="3189657"/>
            <a:ext cx="7570989" cy="781397"/>
            <a:chOff x="128848" y="3664169"/>
            <a:chExt cx="8686800" cy="92392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848" y="3664169"/>
              <a:ext cx="8686800" cy="92392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271847" y="3664169"/>
              <a:ext cx="598517" cy="943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8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Baseline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15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6887389" cy="3599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CRVAE-MONO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CRVAE-RAND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CRVAE</a:t>
            </a:r>
            <a:endParaRPr lang="en-US" altLang="zh-TW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CRVAE-WA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Performance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16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6887389" cy="359931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9" y="2648232"/>
            <a:ext cx="9148509" cy="24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071" y="753228"/>
            <a:ext cx="8338041" cy="1080938"/>
          </a:xfrm>
        </p:spPr>
        <p:txBody>
          <a:bodyPr>
            <a:noAutofit/>
          </a:bodyPr>
          <a:lstStyle/>
          <a:p>
            <a:r>
              <a:rPr lang="en-US" altLang="zh-TW" sz="4400" dirty="0">
                <a:solidFill>
                  <a:srgbClr val="1AA3A6"/>
                </a:solidFill>
              </a:rPr>
              <a:t>Generative Modeling Capacity</a:t>
            </a:r>
            <a:endParaRPr lang="zh-TW" altLang="en-US" sz="4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17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6887389" cy="359931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98" y="1834166"/>
            <a:ext cx="7041850" cy="48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1637" y="753228"/>
            <a:ext cx="8188414" cy="1080938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rgbClr val="1AA3A6"/>
                </a:solidFill>
              </a:rPr>
              <a:t>Ability to </a:t>
            </a:r>
            <a:r>
              <a:rPr lang="en-US" altLang="zh-TW" sz="4400" dirty="0" smtClean="0">
                <a:solidFill>
                  <a:srgbClr val="1AA3A6"/>
                </a:solidFill>
              </a:rPr>
              <a:t>Infer Conditionally</a:t>
            </a:r>
            <a:endParaRPr lang="zh-TW" altLang="en-US" sz="4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18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7091132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</a:rPr>
              <a:t> </a:t>
            </a:r>
            <a:r>
              <a:rPr lang="en-US" altLang="zh-TW" sz="3200" dirty="0" smtClean="0">
                <a:solidFill>
                  <a:schemeClr val="bg1"/>
                </a:solidFill>
              </a:rPr>
              <a:t>       RVAE                              CRVAE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1730"/>
            <a:ext cx="9024281" cy="44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Result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19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6887389" cy="359931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907" y="114970"/>
            <a:ext cx="5732858" cy="66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1AA3A6"/>
                </a:solidFill>
              </a:rPr>
              <a:t>Outline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>
                    <a:lumMod val="75000"/>
                  </a:schemeClr>
                </a:solidFill>
              </a:rPr>
              <a:t>Method 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>
                    <a:lumMod val="75000"/>
                  </a:schemeClr>
                </a:solidFill>
              </a:rPr>
              <a:t>Experiment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>
                    <a:lumMod val="7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2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Outline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20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6887389" cy="359931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altLang="zh-TW" sz="3200" dirty="0">
                <a:solidFill>
                  <a:prstClr val="white">
                    <a:lumMod val="75000"/>
                  </a:prstClr>
                </a:solidFill>
              </a:rPr>
              <a:t>Introduction</a:t>
            </a:r>
          </a:p>
          <a:p>
            <a:pPr lvl="0">
              <a:lnSpc>
                <a:spcPct val="150000"/>
              </a:lnSpc>
            </a:pPr>
            <a:r>
              <a:rPr lang="en-US" altLang="zh-TW" sz="3200" dirty="0">
                <a:solidFill>
                  <a:prstClr val="white">
                    <a:lumMod val="75000"/>
                  </a:prstClr>
                </a:solidFill>
              </a:rPr>
              <a:t>Method </a:t>
            </a:r>
          </a:p>
          <a:p>
            <a:pPr lvl="0">
              <a:lnSpc>
                <a:spcPct val="150000"/>
              </a:lnSpc>
            </a:pPr>
            <a:r>
              <a:rPr lang="en-US" altLang="zh-TW" sz="3200" dirty="0">
                <a:solidFill>
                  <a:schemeClr val="tx1">
                    <a:lumMod val="75000"/>
                  </a:schemeClr>
                </a:solidFill>
              </a:rPr>
              <a:t>Experiment</a:t>
            </a:r>
          </a:p>
          <a:p>
            <a:pPr lvl="0">
              <a:lnSpc>
                <a:spcPct val="150000"/>
              </a:lnSpc>
            </a:pPr>
            <a:r>
              <a:rPr lang="en-US" altLang="zh-TW" sz="3200" dirty="0">
                <a:solidFill>
                  <a:schemeClr val="bg1"/>
                </a:solidFill>
              </a:rPr>
              <a:t>Conclusion</a:t>
            </a:r>
            <a:endParaRPr lang="zh-TW" altLang="en-US" sz="3200" dirty="0">
              <a:solidFill>
                <a:schemeClr val="bg1"/>
              </a:solidFill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Conclusion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21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6"/>
            <a:ext cx="7506768" cy="454169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chemeClr val="bg1"/>
                </a:solidFill>
              </a:rPr>
              <a:t>We introduce a generative perspective to study the </a:t>
            </a:r>
            <a:r>
              <a:rPr lang="en-US" altLang="zh-TW" sz="3200" dirty="0" smtClean="0">
                <a:solidFill>
                  <a:schemeClr val="bg1"/>
                </a:solidFill>
              </a:rPr>
              <a:t>Relational Medical </a:t>
            </a:r>
            <a:r>
              <a:rPr lang="en-US" altLang="zh-TW" sz="3200" dirty="0">
                <a:solidFill>
                  <a:schemeClr val="bg1"/>
                </a:solidFill>
              </a:rPr>
              <a:t>Entity-pair Discovery (REMEDY) </a:t>
            </a:r>
            <a:r>
              <a:rPr lang="en-US" altLang="zh-TW" sz="3200" dirty="0" smtClean="0">
                <a:solidFill>
                  <a:schemeClr val="bg1"/>
                </a:solidFill>
              </a:rPr>
              <a:t>problem</a:t>
            </a:r>
          </a:p>
          <a:p>
            <a:pPr>
              <a:lnSpc>
                <a:spcPct val="11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CRVAE</a:t>
            </a:r>
            <a:r>
              <a:rPr lang="en-US" altLang="zh-TW" sz="3200" dirty="0" smtClean="0">
                <a:solidFill>
                  <a:schemeClr val="bg1"/>
                </a:solidFill>
              </a:rPr>
              <a:t> can </a:t>
            </a:r>
            <a:r>
              <a:rPr lang="en-US" altLang="zh-TW" sz="3200" dirty="0">
                <a:solidFill>
                  <a:schemeClr val="bg1"/>
                </a:solidFill>
              </a:rPr>
              <a:t>generatively </a:t>
            </a:r>
            <a:r>
              <a:rPr lang="en-US" altLang="zh-TW" sz="3200" dirty="0" smtClean="0">
                <a:solidFill>
                  <a:schemeClr val="bg1"/>
                </a:solidFill>
              </a:rPr>
              <a:t>discover relational </a:t>
            </a:r>
            <a:r>
              <a:rPr lang="en-US" altLang="zh-TW" sz="3200" dirty="0">
                <a:solidFill>
                  <a:schemeClr val="bg1"/>
                </a:solidFill>
              </a:rPr>
              <a:t>medical entity pairs for a specific </a:t>
            </a:r>
            <a:r>
              <a:rPr lang="en-US" altLang="zh-TW" sz="3200" dirty="0" smtClean="0">
                <a:solidFill>
                  <a:schemeClr val="bg1"/>
                </a:solidFill>
              </a:rPr>
              <a:t>relationship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1AA3A6"/>
                </a:solidFill>
              </a:rPr>
              <a:t>Motivation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3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536276" y="3133898"/>
            <a:ext cx="3032476" cy="3599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smtClean="0">
                <a:solidFill>
                  <a:schemeClr val="bg1"/>
                </a:solidFill>
              </a:rPr>
              <a:t>Time-consuming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solidFill>
                  <a:schemeClr val="bg1"/>
                </a:solidFill>
              </a:rPr>
              <a:t>Labor-intensive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7" y="2272103"/>
            <a:ext cx="5204142" cy="426798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36371" y="3133898"/>
            <a:ext cx="798022" cy="324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136371" y="5248103"/>
            <a:ext cx="939338" cy="324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93678" y="3458095"/>
            <a:ext cx="3728446" cy="3574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3677" y="5577976"/>
            <a:ext cx="3886387" cy="3574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4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Goal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4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7581583" cy="35993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Expanding the scale of high-quality yet novel structured medical knowledge with minimized data requirement</a:t>
            </a:r>
            <a:endParaRPr lang="en-US" altLang="zh-TW" sz="1600" dirty="0" smtClean="0">
              <a:solidFill>
                <a:schemeClr val="bg1"/>
              </a:solidFill>
            </a:endParaRPr>
          </a:p>
          <a:p>
            <a:r>
              <a:rPr lang="en-US" altLang="zh-TW" sz="3200" dirty="0" smtClean="0">
                <a:solidFill>
                  <a:schemeClr val="bg1"/>
                </a:solidFill>
              </a:rPr>
              <a:t>Example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44" y="4067078"/>
            <a:ext cx="8549813" cy="23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1AA3A6"/>
                </a:solidFill>
              </a:rPr>
              <a:t>Outline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bg1"/>
                </a:solidFill>
              </a:rPr>
              <a:t>Method</a:t>
            </a:r>
            <a:r>
              <a:rPr lang="en-US" altLang="zh-TW" sz="3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>
                    <a:lumMod val="75000"/>
                  </a:schemeClr>
                </a:solidFill>
              </a:rPr>
              <a:t>Experiment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>
                    <a:lumMod val="75000"/>
                  </a:schemeClr>
                </a:solidFill>
              </a:rPr>
              <a:t>Conclusion</a:t>
            </a:r>
            <a:endParaRPr lang="zh-TW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5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VAE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6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6887389" cy="3599316"/>
          </a:xfrm>
        </p:spPr>
        <p:txBody>
          <a:bodyPr>
            <a:normAutofit/>
          </a:bodyPr>
          <a:lstStyle/>
          <a:p>
            <a:r>
              <a:rPr lang="en-US" altLang="zh-TW" sz="3200" dirty="0" err="1" smtClean="0">
                <a:solidFill>
                  <a:schemeClr val="bg1"/>
                </a:solidFill>
              </a:rPr>
              <a:t>Variational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Autoencoder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866" y="2526752"/>
            <a:ext cx="9427866" cy="40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CRVAE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7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7249074" cy="3599316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Conditional Relationship</a:t>
            </a:r>
            <a:r>
              <a:rPr lang="en-US" altLang="zh-TW" sz="3200" dirty="0">
                <a:solidFill>
                  <a:schemeClr val="bg1"/>
                </a:solidFill>
              </a:rPr>
              <a:t>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Variational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Autoencoder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11509" b="8440"/>
          <a:stretch/>
        </p:blipFill>
        <p:spPr>
          <a:xfrm>
            <a:off x="0" y="3117273"/>
            <a:ext cx="9077018" cy="28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Encoder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8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731145" y="2008733"/>
            <a:ext cx="6887389" cy="359931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1" r="36613" b="-2335"/>
          <a:stretch/>
        </p:blipFill>
        <p:spPr>
          <a:xfrm>
            <a:off x="985654" y="2023138"/>
            <a:ext cx="6725152" cy="3612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33148" t="20453" r="41019" b="68784"/>
          <a:stretch/>
        </p:blipFill>
        <p:spPr>
          <a:xfrm>
            <a:off x="1703439" y="5797021"/>
            <a:ext cx="2602554" cy="6099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34844" t="52933" r="42244" b="41388"/>
          <a:stretch/>
        </p:blipFill>
        <p:spPr>
          <a:xfrm>
            <a:off x="3080286" y="1938056"/>
            <a:ext cx="2814910" cy="3924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195" y="5575284"/>
            <a:ext cx="2219987" cy="734076"/>
          </a:xfrm>
          <a:prstGeom prst="rect">
            <a:avLst/>
          </a:prstGeom>
        </p:spPr>
      </p:pic>
      <p:cxnSp>
        <p:nvCxnSpPr>
          <p:cNvPr id="11" name="直線單箭頭接點 10"/>
          <p:cNvCxnSpPr>
            <a:endCxn id="6" idx="2"/>
          </p:cNvCxnSpPr>
          <p:nvPr/>
        </p:nvCxnSpPr>
        <p:spPr>
          <a:xfrm flipV="1">
            <a:off x="4210224" y="2330514"/>
            <a:ext cx="277517" cy="4068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3" idx="0"/>
          </p:cNvCxnSpPr>
          <p:nvPr/>
        </p:nvCxnSpPr>
        <p:spPr>
          <a:xfrm flipH="1">
            <a:off x="3004716" y="4979324"/>
            <a:ext cx="75570" cy="8176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endCxn id="7" idx="0"/>
          </p:cNvCxnSpPr>
          <p:nvPr/>
        </p:nvCxnSpPr>
        <p:spPr>
          <a:xfrm>
            <a:off x="6567055" y="4979324"/>
            <a:ext cx="438134" cy="595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0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1AA3A6"/>
                </a:solidFill>
              </a:rPr>
              <a:t>Decoder</a:t>
            </a:r>
            <a:endParaRPr lang="zh-TW" altLang="en-US" sz="5400" dirty="0">
              <a:solidFill>
                <a:srgbClr val="1AA3A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48E1-36A0-4742-91F4-7EB09F82A1F9}" type="slidenum">
              <a:rPr lang="zh-TW" altLang="en-US" smtClean="0">
                <a:solidFill>
                  <a:schemeClr val="bg2">
                    <a:lumMod val="75000"/>
                  </a:schemeClr>
                </a:solidFill>
              </a:rPr>
              <a:t>9</a:t>
            </a:fld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531639" y="1958857"/>
            <a:ext cx="6887389" cy="359931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8721" t="8619"/>
          <a:stretch/>
        </p:blipFill>
        <p:spPr>
          <a:xfrm>
            <a:off x="949500" y="1757382"/>
            <a:ext cx="6299198" cy="35882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78" y="5937321"/>
            <a:ext cx="4546196" cy="7386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391" y="5211965"/>
            <a:ext cx="2076799" cy="644524"/>
          </a:xfrm>
          <a:prstGeom prst="rect">
            <a:avLst/>
          </a:prstGeom>
        </p:spPr>
      </p:pic>
      <p:cxnSp>
        <p:nvCxnSpPr>
          <p:cNvPr id="9" name="直線單箭頭接點 8"/>
          <p:cNvCxnSpPr>
            <a:endCxn id="6" idx="0"/>
          </p:cNvCxnSpPr>
          <p:nvPr/>
        </p:nvCxnSpPr>
        <p:spPr>
          <a:xfrm>
            <a:off x="6548800" y="4675266"/>
            <a:ext cx="184376" cy="12620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5245332" y="4572000"/>
            <a:ext cx="229664" cy="6402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6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柏林">
  <a:themeElements>
    <a:clrScheme name="柏林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2351</TotalTime>
  <Words>172</Words>
  <Application>Microsoft Office PowerPoint</Application>
  <PresentationFormat>如螢幕大小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新細明體</vt:lpstr>
      <vt:lpstr>Arial</vt:lpstr>
      <vt:lpstr>Calibri</vt:lpstr>
      <vt:lpstr>Trebuchet MS</vt:lpstr>
      <vt:lpstr>柏林</vt:lpstr>
      <vt:lpstr>On the Generative Discovery of Structured Medical Knowledge</vt:lpstr>
      <vt:lpstr>Outline</vt:lpstr>
      <vt:lpstr>Motivation</vt:lpstr>
      <vt:lpstr>Goal</vt:lpstr>
      <vt:lpstr>Outline</vt:lpstr>
      <vt:lpstr>VAE</vt:lpstr>
      <vt:lpstr>CRVAE</vt:lpstr>
      <vt:lpstr>Encoder</vt:lpstr>
      <vt:lpstr>Decoder</vt:lpstr>
      <vt:lpstr>Loss function </vt:lpstr>
      <vt:lpstr>Generator</vt:lpstr>
      <vt:lpstr>Outline</vt:lpstr>
      <vt:lpstr>Dataset</vt:lpstr>
      <vt:lpstr>Evaluation</vt:lpstr>
      <vt:lpstr>Baseline</vt:lpstr>
      <vt:lpstr>Performance</vt:lpstr>
      <vt:lpstr>Generative Modeling Capacity</vt:lpstr>
      <vt:lpstr>Ability to Infer Conditionally</vt:lpstr>
      <vt:lpstr>Result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Large Scale Prediction Engine for App Install Clicks and Conversions</dc:title>
  <dc:creator>User</dc:creator>
  <cp:lastModifiedBy>明潔 江</cp:lastModifiedBy>
  <cp:revision>63</cp:revision>
  <dcterms:created xsi:type="dcterms:W3CDTF">2018-04-29T08:13:05Z</dcterms:created>
  <dcterms:modified xsi:type="dcterms:W3CDTF">2018-10-23T04:11:17Z</dcterms:modified>
</cp:coreProperties>
</file>